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1" r:id="rId5"/>
    <p:sldId id="262" r:id="rId6"/>
    <p:sldId id="259"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8F9FB-3819-F643-BFD3-037F0600E1B0}" type="doc">
      <dgm:prSet loTypeId="urn:microsoft.com/office/officeart/2005/8/layout/process1" loCatId="" qsTypeId="urn:microsoft.com/office/officeart/2005/8/quickstyle/simple4" qsCatId="simple" csTypeId="urn:microsoft.com/office/officeart/2005/8/colors/colorful1" csCatId="colorful" phldr="1"/>
      <dgm:spPr/>
    </dgm:pt>
    <dgm:pt modelId="{4F1EE36D-FA62-8F4A-BAAA-017635E8DAC1}">
      <dgm:prSet phldrT="[Text]"/>
      <dgm:spPr/>
      <dgm:t>
        <a:bodyPr/>
        <a:lstStyle/>
        <a:p>
          <a:r>
            <a:rPr lang="en-US" dirty="0" smtClean="0"/>
            <a:t>Data transformation (big data) </a:t>
          </a:r>
          <a:endParaRPr lang="en-US" dirty="0"/>
        </a:p>
      </dgm:t>
    </dgm:pt>
    <dgm:pt modelId="{75F2ACFB-4B3F-2841-9106-E1C4BDA8EE07}" type="parTrans" cxnId="{33BCFCB9-A1B4-EF4E-8206-A55C03C7C42F}">
      <dgm:prSet/>
      <dgm:spPr/>
      <dgm:t>
        <a:bodyPr/>
        <a:lstStyle/>
        <a:p>
          <a:endParaRPr lang="en-US"/>
        </a:p>
      </dgm:t>
    </dgm:pt>
    <dgm:pt modelId="{44567048-362F-B14E-B1C2-2942FC43B6B2}" type="sibTrans" cxnId="{33BCFCB9-A1B4-EF4E-8206-A55C03C7C42F}">
      <dgm:prSet/>
      <dgm:spPr/>
      <dgm:t>
        <a:bodyPr/>
        <a:lstStyle/>
        <a:p>
          <a:endParaRPr lang="en-US"/>
        </a:p>
      </dgm:t>
    </dgm:pt>
    <dgm:pt modelId="{B2BAA72C-6F21-DD48-8DA9-1CBF959588ED}">
      <dgm:prSet phldrT="[Text]"/>
      <dgm:spPr/>
      <dgm:t>
        <a:bodyPr/>
        <a:lstStyle/>
        <a:p>
          <a:r>
            <a:rPr lang="en-US" dirty="0" smtClean="0"/>
            <a:t>Exploratory data analysis</a:t>
          </a:r>
          <a:endParaRPr lang="en-US" dirty="0"/>
        </a:p>
      </dgm:t>
    </dgm:pt>
    <dgm:pt modelId="{144B2080-620F-BB45-9259-AA0C62BC063F}" type="parTrans" cxnId="{ED5A2D6A-E994-F040-BAFB-E8A3DB23DBCC}">
      <dgm:prSet/>
      <dgm:spPr/>
      <dgm:t>
        <a:bodyPr/>
        <a:lstStyle/>
        <a:p>
          <a:endParaRPr lang="en-US"/>
        </a:p>
      </dgm:t>
    </dgm:pt>
    <dgm:pt modelId="{49BBBBB5-B673-A749-BB03-A8C06D68269A}" type="sibTrans" cxnId="{ED5A2D6A-E994-F040-BAFB-E8A3DB23DBCC}">
      <dgm:prSet/>
      <dgm:spPr/>
      <dgm:t>
        <a:bodyPr/>
        <a:lstStyle/>
        <a:p>
          <a:endParaRPr lang="en-US"/>
        </a:p>
      </dgm:t>
    </dgm:pt>
    <dgm:pt modelId="{5AAFFD9D-79F1-B940-9416-02F729087F68}">
      <dgm:prSet phldrT="[Text]"/>
      <dgm:spPr/>
      <dgm:t>
        <a:bodyPr/>
        <a:lstStyle/>
        <a:p>
          <a:r>
            <a:rPr lang="en-US" dirty="0" smtClean="0"/>
            <a:t>Building prediction model</a:t>
          </a:r>
          <a:endParaRPr lang="en-US" dirty="0"/>
        </a:p>
      </dgm:t>
    </dgm:pt>
    <dgm:pt modelId="{62E19BE9-595A-DD4B-B5B9-ED763C2E4F62}" type="parTrans" cxnId="{B781663E-7FFD-DF44-9B1F-A16B269DF274}">
      <dgm:prSet/>
      <dgm:spPr/>
      <dgm:t>
        <a:bodyPr/>
        <a:lstStyle/>
        <a:p>
          <a:endParaRPr lang="en-US"/>
        </a:p>
      </dgm:t>
    </dgm:pt>
    <dgm:pt modelId="{34FE959B-C3CA-6F45-A89E-DD729F08DAF3}" type="sibTrans" cxnId="{B781663E-7FFD-DF44-9B1F-A16B269DF274}">
      <dgm:prSet/>
      <dgm:spPr/>
      <dgm:t>
        <a:bodyPr/>
        <a:lstStyle/>
        <a:p>
          <a:endParaRPr lang="en-US"/>
        </a:p>
      </dgm:t>
    </dgm:pt>
    <dgm:pt modelId="{B0BAA416-9B08-8648-8E23-A8D4FA158227}">
      <dgm:prSet phldrT="[Text]"/>
      <dgm:spPr/>
      <dgm:t>
        <a:bodyPr/>
        <a:lstStyle/>
        <a:p>
          <a:r>
            <a:rPr lang="en-US" dirty="0" smtClean="0"/>
            <a:t>Building (real time &amp; scale up) dashboard application </a:t>
          </a:r>
          <a:endParaRPr lang="en-US" dirty="0"/>
        </a:p>
      </dgm:t>
    </dgm:pt>
    <dgm:pt modelId="{FA8EB924-9BD2-B04E-AA59-6FE763508601}" type="parTrans" cxnId="{1C13B7D8-6B97-844B-ADAF-F9329076EC41}">
      <dgm:prSet/>
      <dgm:spPr/>
      <dgm:t>
        <a:bodyPr/>
        <a:lstStyle/>
        <a:p>
          <a:endParaRPr lang="en-US"/>
        </a:p>
      </dgm:t>
    </dgm:pt>
    <dgm:pt modelId="{B0F5CCDE-F416-2F45-837B-31B6780E302B}" type="sibTrans" cxnId="{1C13B7D8-6B97-844B-ADAF-F9329076EC41}">
      <dgm:prSet/>
      <dgm:spPr/>
      <dgm:t>
        <a:bodyPr/>
        <a:lstStyle/>
        <a:p>
          <a:endParaRPr lang="en-US"/>
        </a:p>
      </dgm:t>
    </dgm:pt>
    <dgm:pt modelId="{A7F60E8A-84DD-6143-9ADE-98808051C663}" type="pres">
      <dgm:prSet presAssocID="{C248F9FB-3819-F643-BFD3-037F0600E1B0}" presName="Name0" presStyleCnt="0">
        <dgm:presLayoutVars>
          <dgm:dir/>
          <dgm:resizeHandles val="exact"/>
        </dgm:presLayoutVars>
      </dgm:prSet>
      <dgm:spPr/>
    </dgm:pt>
    <dgm:pt modelId="{527180C6-25FB-A540-937E-9D53956F31B7}" type="pres">
      <dgm:prSet presAssocID="{4F1EE36D-FA62-8F4A-BAAA-017635E8DAC1}" presName="node" presStyleLbl="node1" presStyleIdx="0" presStyleCnt="4">
        <dgm:presLayoutVars>
          <dgm:bulletEnabled val="1"/>
        </dgm:presLayoutVars>
      </dgm:prSet>
      <dgm:spPr/>
      <dgm:t>
        <a:bodyPr/>
        <a:lstStyle/>
        <a:p>
          <a:endParaRPr lang="en-US"/>
        </a:p>
      </dgm:t>
    </dgm:pt>
    <dgm:pt modelId="{3AE09040-1F5D-924C-9ECE-B26527AE96C3}" type="pres">
      <dgm:prSet presAssocID="{44567048-362F-B14E-B1C2-2942FC43B6B2}" presName="sibTrans" presStyleLbl="sibTrans2D1" presStyleIdx="0" presStyleCnt="3"/>
      <dgm:spPr/>
    </dgm:pt>
    <dgm:pt modelId="{FE65E72E-2538-8C4B-ABA8-74396E450E26}" type="pres">
      <dgm:prSet presAssocID="{44567048-362F-B14E-B1C2-2942FC43B6B2}" presName="connectorText" presStyleLbl="sibTrans2D1" presStyleIdx="0" presStyleCnt="3"/>
      <dgm:spPr/>
    </dgm:pt>
    <dgm:pt modelId="{46A28A35-6A97-474E-96C5-C1707F655FE6}" type="pres">
      <dgm:prSet presAssocID="{B2BAA72C-6F21-DD48-8DA9-1CBF959588ED}" presName="node" presStyleLbl="node1" presStyleIdx="1" presStyleCnt="4">
        <dgm:presLayoutVars>
          <dgm:bulletEnabled val="1"/>
        </dgm:presLayoutVars>
      </dgm:prSet>
      <dgm:spPr/>
      <dgm:t>
        <a:bodyPr/>
        <a:lstStyle/>
        <a:p>
          <a:endParaRPr lang="en-US"/>
        </a:p>
      </dgm:t>
    </dgm:pt>
    <dgm:pt modelId="{8BF03ABD-3507-734D-A374-B1A7F15351ED}" type="pres">
      <dgm:prSet presAssocID="{49BBBBB5-B673-A749-BB03-A8C06D68269A}" presName="sibTrans" presStyleLbl="sibTrans2D1" presStyleIdx="1" presStyleCnt="3"/>
      <dgm:spPr/>
    </dgm:pt>
    <dgm:pt modelId="{3B909737-DB71-5B4A-948B-EBDDF15EFD53}" type="pres">
      <dgm:prSet presAssocID="{49BBBBB5-B673-A749-BB03-A8C06D68269A}" presName="connectorText" presStyleLbl="sibTrans2D1" presStyleIdx="1" presStyleCnt="3"/>
      <dgm:spPr/>
    </dgm:pt>
    <dgm:pt modelId="{90F86DF1-A2AD-264B-8A3B-075451B5ED2D}" type="pres">
      <dgm:prSet presAssocID="{5AAFFD9D-79F1-B940-9416-02F729087F68}" presName="node" presStyleLbl="node1" presStyleIdx="2" presStyleCnt="4">
        <dgm:presLayoutVars>
          <dgm:bulletEnabled val="1"/>
        </dgm:presLayoutVars>
      </dgm:prSet>
      <dgm:spPr/>
      <dgm:t>
        <a:bodyPr/>
        <a:lstStyle/>
        <a:p>
          <a:endParaRPr lang="en-US"/>
        </a:p>
      </dgm:t>
    </dgm:pt>
    <dgm:pt modelId="{CB9BBBC8-3AC8-E347-B782-5B872197CD63}" type="pres">
      <dgm:prSet presAssocID="{34FE959B-C3CA-6F45-A89E-DD729F08DAF3}" presName="sibTrans" presStyleLbl="sibTrans2D1" presStyleIdx="2" presStyleCnt="3"/>
      <dgm:spPr/>
    </dgm:pt>
    <dgm:pt modelId="{910A5A8C-9F3B-6349-82DE-4A4F9D9F5721}" type="pres">
      <dgm:prSet presAssocID="{34FE959B-C3CA-6F45-A89E-DD729F08DAF3}" presName="connectorText" presStyleLbl="sibTrans2D1" presStyleIdx="2" presStyleCnt="3"/>
      <dgm:spPr/>
    </dgm:pt>
    <dgm:pt modelId="{F6F2A2AA-6334-CE47-B932-0299D1656D13}" type="pres">
      <dgm:prSet presAssocID="{B0BAA416-9B08-8648-8E23-A8D4FA158227}" presName="node" presStyleLbl="node1" presStyleIdx="3" presStyleCnt="4">
        <dgm:presLayoutVars>
          <dgm:bulletEnabled val="1"/>
        </dgm:presLayoutVars>
      </dgm:prSet>
      <dgm:spPr/>
      <dgm:t>
        <a:bodyPr/>
        <a:lstStyle/>
        <a:p>
          <a:endParaRPr lang="en-US"/>
        </a:p>
      </dgm:t>
    </dgm:pt>
  </dgm:ptLst>
  <dgm:cxnLst>
    <dgm:cxn modelId="{1C13B7D8-6B97-844B-ADAF-F9329076EC41}" srcId="{C248F9FB-3819-F643-BFD3-037F0600E1B0}" destId="{B0BAA416-9B08-8648-8E23-A8D4FA158227}" srcOrd="3" destOrd="0" parTransId="{FA8EB924-9BD2-B04E-AA59-6FE763508601}" sibTransId="{B0F5CCDE-F416-2F45-837B-31B6780E302B}"/>
    <dgm:cxn modelId="{71D2FBBA-3CF9-DA4C-963B-2B65CA90E3DB}" type="presOf" srcId="{49BBBBB5-B673-A749-BB03-A8C06D68269A}" destId="{8BF03ABD-3507-734D-A374-B1A7F15351ED}" srcOrd="0" destOrd="0" presId="urn:microsoft.com/office/officeart/2005/8/layout/process1"/>
    <dgm:cxn modelId="{7B527DE1-3296-CC40-9E9E-113F162672D8}" type="presOf" srcId="{44567048-362F-B14E-B1C2-2942FC43B6B2}" destId="{3AE09040-1F5D-924C-9ECE-B26527AE96C3}" srcOrd="0" destOrd="0" presId="urn:microsoft.com/office/officeart/2005/8/layout/process1"/>
    <dgm:cxn modelId="{7AE47CE9-BA56-DE4E-B734-6627446B76F1}" type="presOf" srcId="{B2BAA72C-6F21-DD48-8DA9-1CBF959588ED}" destId="{46A28A35-6A97-474E-96C5-C1707F655FE6}" srcOrd="0" destOrd="0" presId="urn:microsoft.com/office/officeart/2005/8/layout/process1"/>
    <dgm:cxn modelId="{368AB4FC-CE66-2041-BBC6-B00799AEC087}" type="presOf" srcId="{4F1EE36D-FA62-8F4A-BAAA-017635E8DAC1}" destId="{527180C6-25FB-A540-937E-9D53956F31B7}" srcOrd="0" destOrd="0" presId="urn:microsoft.com/office/officeart/2005/8/layout/process1"/>
    <dgm:cxn modelId="{F1E195B6-A039-B64C-A69B-F75D31BF1A86}" type="presOf" srcId="{5AAFFD9D-79F1-B940-9416-02F729087F68}" destId="{90F86DF1-A2AD-264B-8A3B-075451B5ED2D}" srcOrd="0" destOrd="0" presId="urn:microsoft.com/office/officeart/2005/8/layout/process1"/>
    <dgm:cxn modelId="{536AC7B7-A90D-6541-BA5C-C2FD7B550728}" type="presOf" srcId="{C248F9FB-3819-F643-BFD3-037F0600E1B0}" destId="{A7F60E8A-84DD-6143-9ADE-98808051C663}" srcOrd="0" destOrd="0" presId="urn:microsoft.com/office/officeart/2005/8/layout/process1"/>
    <dgm:cxn modelId="{60B10965-6C42-0045-81A0-EAB72360574E}" type="presOf" srcId="{44567048-362F-B14E-B1C2-2942FC43B6B2}" destId="{FE65E72E-2538-8C4B-ABA8-74396E450E26}" srcOrd="1" destOrd="0" presId="urn:microsoft.com/office/officeart/2005/8/layout/process1"/>
    <dgm:cxn modelId="{33BCFCB9-A1B4-EF4E-8206-A55C03C7C42F}" srcId="{C248F9FB-3819-F643-BFD3-037F0600E1B0}" destId="{4F1EE36D-FA62-8F4A-BAAA-017635E8DAC1}" srcOrd="0" destOrd="0" parTransId="{75F2ACFB-4B3F-2841-9106-E1C4BDA8EE07}" sibTransId="{44567048-362F-B14E-B1C2-2942FC43B6B2}"/>
    <dgm:cxn modelId="{8FBE4C2E-EB0A-DC47-8232-EBF7330E0045}" type="presOf" srcId="{B0BAA416-9B08-8648-8E23-A8D4FA158227}" destId="{F6F2A2AA-6334-CE47-B932-0299D1656D13}" srcOrd="0" destOrd="0" presId="urn:microsoft.com/office/officeart/2005/8/layout/process1"/>
    <dgm:cxn modelId="{ED5A2D6A-E994-F040-BAFB-E8A3DB23DBCC}" srcId="{C248F9FB-3819-F643-BFD3-037F0600E1B0}" destId="{B2BAA72C-6F21-DD48-8DA9-1CBF959588ED}" srcOrd="1" destOrd="0" parTransId="{144B2080-620F-BB45-9259-AA0C62BC063F}" sibTransId="{49BBBBB5-B673-A749-BB03-A8C06D68269A}"/>
    <dgm:cxn modelId="{B781663E-7FFD-DF44-9B1F-A16B269DF274}" srcId="{C248F9FB-3819-F643-BFD3-037F0600E1B0}" destId="{5AAFFD9D-79F1-B940-9416-02F729087F68}" srcOrd="2" destOrd="0" parTransId="{62E19BE9-595A-DD4B-B5B9-ED763C2E4F62}" sibTransId="{34FE959B-C3CA-6F45-A89E-DD729F08DAF3}"/>
    <dgm:cxn modelId="{BDF12302-B97C-9849-9288-41120FE0608B}" type="presOf" srcId="{49BBBBB5-B673-A749-BB03-A8C06D68269A}" destId="{3B909737-DB71-5B4A-948B-EBDDF15EFD53}" srcOrd="1" destOrd="0" presId="urn:microsoft.com/office/officeart/2005/8/layout/process1"/>
    <dgm:cxn modelId="{2072A778-5045-B842-B81C-5FE1026F05C4}" type="presOf" srcId="{34FE959B-C3CA-6F45-A89E-DD729F08DAF3}" destId="{CB9BBBC8-3AC8-E347-B782-5B872197CD63}" srcOrd="0" destOrd="0" presId="urn:microsoft.com/office/officeart/2005/8/layout/process1"/>
    <dgm:cxn modelId="{57888369-A843-8341-95A6-9372260E513D}" type="presOf" srcId="{34FE959B-C3CA-6F45-A89E-DD729F08DAF3}" destId="{910A5A8C-9F3B-6349-82DE-4A4F9D9F5721}" srcOrd="1" destOrd="0" presId="urn:microsoft.com/office/officeart/2005/8/layout/process1"/>
    <dgm:cxn modelId="{709D540C-DA07-A748-B26B-F980D21F2081}" type="presParOf" srcId="{A7F60E8A-84DD-6143-9ADE-98808051C663}" destId="{527180C6-25FB-A540-937E-9D53956F31B7}" srcOrd="0" destOrd="0" presId="urn:microsoft.com/office/officeart/2005/8/layout/process1"/>
    <dgm:cxn modelId="{85C8A460-FBB1-8344-B02C-1EC54B01BC54}" type="presParOf" srcId="{A7F60E8A-84DD-6143-9ADE-98808051C663}" destId="{3AE09040-1F5D-924C-9ECE-B26527AE96C3}" srcOrd="1" destOrd="0" presId="urn:microsoft.com/office/officeart/2005/8/layout/process1"/>
    <dgm:cxn modelId="{8452264C-F681-BF4E-9C1D-638497325373}" type="presParOf" srcId="{3AE09040-1F5D-924C-9ECE-B26527AE96C3}" destId="{FE65E72E-2538-8C4B-ABA8-74396E450E26}" srcOrd="0" destOrd="0" presId="urn:microsoft.com/office/officeart/2005/8/layout/process1"/>
    <dgm:cxn modelId="{CF48013A-2F65-0A43-B3DE-491B85D62E51}" type="presParOf" srcId="{A7F60E8A-84DD-6143-9ADE-98808051C663}" destId="{46A28A35-6A97-474E-96C5-C1707F655FE6}" srcOrd="2" destOrd="0" presId="urn:microsoft.com/office/officeart/2005/8/layout/process1"/>
    <dgm:cxn modelId="{D7FB7556-E1BE-6D42-8E8A-936E92CE006A}" type="presParOf" srcId="{A7F60E8A-84DD-6143-9ADE-98808051C663}" destId="{8BF03ABD-3507-734D-A374-B1A7F15351ED}" srcOrd="3" destOrd="0" presId="urn:microsoft.com/office/officeart/2005/8/layout/process1"/>
    <dgm:cxn modelId="{390E91C8-EA25-A948-A79B-BD9A8A11092F}" type="presParOf" srcId="{8BF03ABD-3507-734D-A374-B1A7F15351ED}" destId="{3B909737-DB71-5B4A-948B-EBDDF15EFD53}" srcOrd="0" destOrd="0" presId="urn:microsoft.com/office/officeart/2005/8/layout/process1"/>
    <dgm:cxn modelId="{A8F943E6-41EA-8C42-9D23-8CF27CDCABC0}" type="presParOf" srcId="{A7F60E8A-84DD-6143-9ADE-98808051C663}" destId="{90F86DF1-A2AD-264B-8A3B-075451B5ED2D}" srcOrd="4" destOrd="0" presId="urn:microsoft.com/office/officeart/2005/8/layout/process1"/>
    <dgm:cxn modelId="{5F14FD40-BCD8-9D43-9C4C-1A2AE960EA9E}" type="presParOf" srcId="{A7F60E8A-84DD-6143-9ADE-98808051C663}" destId="{CB9BBBC8-3AC8-E347-B782-5B872197CD63}" srcOrd="5" destOrd="0" presId="urn:microsoft.com/office/officeart/2005/8/layout/process1"/>
    <dgm:cxn modelId="{D3C7C1AB-6A11-564A-BE12-47F686EC211A}" type="presParOf" srcId="{CB9BBBC8-3AC8-E347-B782-5B872197CD63}" destId="{910A5A8C-9F3B-6349-82DE-4A4F9D9F5721}" srcOrd="0" destOrd="0" presId="urn:microsoft.com/office/officeart/2005/8/layout/process1"/>
    <dgm:cxn modelId="{3EB0C819-1927-1C47-8D9C-CC3A18DEE7F8}" type="presParOf" srcId="{A7F60E8A-84DD-6143-9ADE-98808051C663}" destId="{F6F2A2AA-6334-CE47-B932-0299D1656D1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180C6-25FB-A540-937E-9D53956F31B7}">
      <dsp:nvSpPr>
        <dsp:cNvPr id="0" name=""/>
        <dsp:cNvSpPr/>
      </dsp:nvSpPr>
      <dsp:spPr>
        <a:xfrm>
          <a:off x="3571" y="2133760"/>
          <a:ext cx="1561703" cy="11511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Data transformation (big data) </a:t>
          </a:r>
          <a:endParaRPr lang="en-US" sz="1700" kern="1200" dirty="0"/>
        </a:p>
      </dsp:txBody>
      <dsp:txXfrm>
        <a:off x="37287" y="2167476"/>
        <a:ext cx="1494271" cy="1083714"/>
      </dsp:txXfrm>
    </dsp:sp>
    <dsp:sp modelId="{3AE09040-1F5D-924C-9ECE-B26527AE96C3}">
      <dsp:nvSpPr>
        <dsp:cNvPr id="0" name=""/>
        <dsp:cNvSpPr/>
      </dsp:nvSpPr>
      <dsp:spPr>
        <a:xfrm>
          <a:off x="1721445" y="2515682"/>
          <a:ext cx="331081" cy="38730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21445" y="2593142"/>
        <a:ext cx="231757" cy="232382"/>
      </dsp:txXfrm>
    </dsp:sp>
    <dsp:sp modelId="{46A28A35-6A97-474E-96C5-C1707F655FE6}">
      <dsp:nvSpPr>
        <dsp:cNvPr id="0" name=""/>
        <dsp:cNvSpPr/>
      </dsp:nvSpPr>
      <dsp:spPr>
        <a:xfrm>
          <a:off x="2189956" y="2133760"/>
          <a:ext cx="1561703" cy="11511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Exploratory data analysis</a:t>
          </a:r>
          <a:endParaRPr lang="en-US" sz="1700" kern="1200" dirty="0"/>
        </a:p>
      </dsp:txBody>
      <dsp:txXfrm>
        <a:off x="2223672" y="2167476"/>
        <a:ext cx="1494271" cy="1083714"/>
      </dsp:txXfrm>
    </dsp:sp>
    <dsp:sp modelId="{8BF03ABD-3507-734D-A374-B1A7F15351ED}">
      <dsp:nvSpPr>
        <dsp:cNvPr id="0" name=""/>
        <dsp:cNvSpPr/>
      </dsp:nvSpPr>
      <dsp:spPr>
        <a:xfrm>
          <a:off x="3907829" y="2515682"/>
          <a:ext cx="331081" cy="387302"/>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07829" y="2593142"/>
        <a:ext cx="231757" cy="232382"/>
      </dsp:txXfrm>
    </dsp:sp>
    <dsp:sp modelId="{90F86DF1-A2AD-264B-8A3B-075451B5ED2D}">
      <dsp:nvSpPr>
        <dsp:cNvPr id="0" name=""/>
        <dsp:cNvSpPr/>
      </dsp:nvSpPr>
      <dsp:spPr>
        <a:xfrm>
          <a:off x="4376340" y="2133760"/>
          <a:ext cx="1561703" cy="115114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Building prediction model</a:t>
          </a:r>
          <a:endParaRPr lang="en-US" sz="1700" kern="1200" dirty="0"/>
        </a:p>
      </dsp:txBody>
      <dsp:txXfrm>
        <a:off x="4410056" y="2167476"/>
        <a:ext cx="1494271" cy="1083714"/>
      </dsp:txXfrm>
    </dsp:sp>
    <dsp:sp modelId="{CB9BBBC8-3AC8-E347-B782-5B872197CD63}">
      <dsp:nvSpPr>
        <dsp:cNvPr id="0" name=""/>
        <dsp:cNvSpPr/>
      </dsp:nvSpPr>
      <dsp:spPr>
        <a:xfrm>
          <a:off x="6094214" y="2515682"/>
          <a:ext cx="331081" cy="387302"/>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094214" y="2593142"/>
        <a:ext cx="231757" cy="232382"/>
      </dsp:txXfrm>
    </dsp:sp>
    <dsp:sp modelId="{F6F2A2AA-6334-CE47-B932-0299D1656D13}">
      <dsp:nvSpPr>
        <dsp:cNvPr id="0" name=""/>
        <dsp:cNvSpPr/>
      </dsp:nvSpPr>
      <dsp:spPr>
        <a:xfrm>
          <a:off x="6562724" y="2133760"/>
          <a:ext cx="1561703" cy="115114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Building (real time &amp; scale up) dashboard application </a:t>
          </a:r>
          <a:endParaRPr lang="en-US" sz="1700" kern="1200" dirty="0"/>
        </a:p>
      </dsp:txBody>
      <dsp:txXfrm>
        <a:off x="6596440" y="2167476"/>
        <a:ext cx="1494271" cy="10837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8F61B-D3F4-2C40-A57F-15B316B4106A}" type="datetimeFigureOut">
              <a:rPr lang="en-US" smtClean="0"/>
              <a:t>7/5/17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BA3F1-D399-E245-9FD1-654EB5988D9C}" type="slidenum">
              <a:rPr lang="en-US" smtClean="0"/>
              <a:t>‹#›</a:t>
            </a:fld>
            <a:endParaRPr lang="en-US"/>
          </a:p>
        </p:txBody>
      </p:sp>
    </p:spTree>
    <p:extLst>
      <p:ext uri="{BB962C8B-B14F-4D97-AF65-F5344CB8AC3E}">
        <p14:creationId xmlns:p14="http://schemas.microsoft.com/office/powerpoint/2010/main" val="132478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213769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87464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0166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824164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467262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207272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86EF9E-1BF5-CD40-A3A7-02E93A8B55B9}" type="datetimeFigureOut">
              <a:rPr lang="en-US" smtClean="0"/>
              <a:t>7/5/17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95310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86EF9E-1BF5-CD40-A3A7-02E93A8B55B9}" type="datetimeFigureOut">
              <a:rPr lang="en-US" smtClean="0"/>
              <a:t>7/5/17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6262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6EF9E-1BF5-CD40-A3A7-02E93A8B55B9}" type="datetimeFigureOut">
              <a:rPr lang="en-US" smtClean="0"/>
              <a:t>7/5/17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0821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86981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9130036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6EF9E-1BF5-CD40-A3A7-02E93A8B55B9}" type="datetimeFigureOut">
              <a:rPr lang="en-US" smtClean="0"/>
              <a:t>7/5/17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334D0-D2AB-DF48-9E31-D42D0AF7225E}" type="slidenum">
              <a:rPr lang="en-US" smtClean="0"/>
              <a:t>‹#›</a:t>
            </a:fld>
            <a:endParaRPr lang="en-US"/>
          </a:p>
        </p:txBody>
      </p:sp>
    </p:spTree>
    <p:extLst>
      <p:ext uri="{BB962C8B-B14F-4D97-AF65-F5344CB8AC3E}">
        <p14:creationId xmlns:p14="http://schemas.microsoft.com/office/powerpoint/2010/main" val="3897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Blood analyzers data anomaly detection</a:t>
            </a:r>
            <a:endParaRPr lang="en-US" dirty="0"/>
          </a:p>
        </p:txBody>
      </p:sp>
      <p:sp>
        <p:nvSpPr>
          <p:cNvPr id="3" name="Subtitle 2"/>
          <p:cNvSpPr>
            <a:spLocks noGrp="1"/>
          </p:cNvSpPr>
          <p:nvPr>
            <p:ph type="subTitle" idx="1"/>
          </p:nvPr>
        </p:nvSpPr>
        <p:spPr/>
        <p:txBody>
          <a:bodyPr>
            <a:normAutofit lnSpcReduction="10000"/>
          </a:bodyPr>
          <a:lstStyle/>
          <a:p>
            <a:r>
              <a:rPr lang="en-US" dirty="0" smtClean="0"/>
              <a:t>James Nguyen</a:t>
            </a:r>
          </a:p>
          <a:p>
            <a:r>
              <a:rPr lang="en-US" dirty="0" smtClean="0"/>
              <a:t>Yang Yang Qian</a:t>
            </a:r>
          </a:p>
          <a:p>
            <a:r>
              <a:rPr lang="en-US" dirty="0" err="1" smtClean="0"/>
              <a:t>Weixing</a:t>
            </a:r>
            <a:r>
              <a:rPr lang="en-US" dirty="0" smtClean="0"/>
              <a:t> Sun</a:t>
            </a:r>
            <a:br>
              <a:rPr lang="en-US" dirty="0" smtClean="0"/>
            </a:br>
            <a:r>
              <a:rPr lang="en-US" dirty="0" err="1"/>
              <a:t>Annalaissa</a:t>
            </a:r>
            <a:r>
              <a:rPr lang="en-US" dirty="0"/>
              <a:t> Johnson</a:t>
            </a:r>
          </a:p>
        </p:txBody>
      </p:sp>
    </p:spTree>
    <p:extLst>
      <p:ext uri="{BB962C8B-B14F-4D97-AF65-F5344CB8AC3E}">
        <p14:creationId xmlns:p14="http://schemas.microsoft.com/office/powerpoint/2010/main" val="12088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recent change to </a:t>
            </a:r>
            <a:r>
              <a:rPr lang="en-US" dirty="0" smtClean="0"/>
              <a:t>internal </a:t>
            </a:r>
            <a:r>
              <a:rPr lang="en-US" dirty="0"/>
              <a:t>Interpretive Protocol (IP)  algorithm cause many </a:t>
            </a:r>
            <a:r>
              <a:rPr lang="en-US" dirty="0" smtClean="0"/>
              <a:t>client’ customers </a:t>
            </a:r>
            <a:r>
              <a:rPr lang="en-US" dirty="0"/>
              <a:t>to complain about excessive IP based flagging.  Some customers did not complain, yet many did.  Also, at some customer sites with multiple </a:t>
            </a:r>
            <a:r>
              <a:rPr lang="en-US" dirty="0" smtClean="0"/>
              <a:t>analyzers</a:t>
            </a:r>
            <a:r>
              <a:rPr lang="en-US" dirty="0"/>
              <a:t>, some of the analyzers seemed to flag appropriately while some did not</a:t>
            </a:r>
            <a:r>
              <a:rPr lang="en-US" dirty="0" smtClean="0"/>
              <a:t>. </a:t>
            </a:r>
            <a:r>
              <a:rPr lang="en-US" dirty="0" smtClean="0"/>
              <a:t>Current anomaly detection mechanism cannot capture these problems</a:t>
            </a:r>
            <a:endParaRPr lang="en-US" dirty="0"/>
          </a:p>
          <a:p>
            <a:r>
              <a:rPr lang="en-US" dirty="0" smtClean="0"/>
              <a:t>The client does </a:t>
            </a:r>
            <a:r>
              <a:rPr lang="en-US" dirty="0"/>
              <a:t>not know which analyzers are performing correctly and which are not.  Of course, the flagging is depended on the local population and medical conditions associated with that population</a:t>
            </a:r>
            <a:r>
              <a:rPr lang="en-US" dirty="0" smtClean="0"/>
              <a:t>.</a:t>
            </a:r>
          </a:p>
          <a:p>
            <a:r>
              <a:rPr lang="en-US" dirty="0" smtClean="0"/>
              <a:t>Current mechanism does not take into account relevant data points and cannot process big volume of real time data </a:t>
            </a:r>
            <a:endParaRPr lang="en-US" dirty="0"/>
          </a:p>
        </p:txBody>
      </p:sp>
    </p:spTree>
    <p:extLst>
      <p:ext uri="{BB962C8B-B14F-4D97-AF65-F5344CB8AC3E}">
        <p14:creationId xmlns:p14="http://schemas.microsoft.com/office/powerpoint/2010/main" val="79601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anomaly detection mechanism</a:t>
            </a:r>
            <a:endParaRPr lang="en-US" dirty="0"/>
          </a:p>
        </p:txBody>
      </p:sp>
      <p:pic>
        <p:nvPicPr>
          <p:cNvPr id="4" name="Picture 66" descr="chart"/>
          <p:cNvPicPr>
            <a:picLocks noChangeAspect="1" noChangeArrowheads="1"/>
          </p:cNvPicPr>
          <p:nvPr/>
        </p:nvPicPr>
        <p:blipFill>
          <a:blip r:embed="rId2">
            <a:extLst>
              <a:ext uri="{28A0092B-C50C-407E-A947-70E740481C1C}">
                <a14:useLocalDpi xmlns:a14="http://schemas.microsoft.com/office/drawing/2010/main" val="0"/>
              </a:ext>
            </a:extLst>
          </a:blip>
          <a:srcRect l="20477" r="18723" b="8403"/>
          <a:stretch>
            <a:fillRect/>
          </a:stretch>
        </p:blipFill>
        <p:spPr bwMode="auto">
          <a:xfrm>
            <a:off x="982345" y="2629535"/>
            <a:ext cx="5700712" cy="25955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txBox="1">
            <a:spLocks noChangeArrowheads="1"/>
          </p:cNvSpPr>
          <p:nvPr/>
        </p:nvSpPr>
        <p:spPr>
          <a:xfrm>
            <a:off x="7450455" y="1666876"/>
            <a:ext cx="3495675" cy="31257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US" altLang="x-none" sz="2400" b="1" dirty="0" smtClean="0"/>
              <a:t>Decrease over time</a:t>
            </a:r>
          </a:p>
          <a:p>
            <a:pPr lvl="1">
              <a:lnSpc>
                <a:spcPct val="80000"/>
              </a:lnSpc>
            </a:pPr>
            <a:r>
              <a:rPr lang="en-US" altLang="x-none" sz="2000" b="1" dirty="0" smtClean="0"/>
              <a:t>MONO%</a:t>
            </a:r>
            <a:r>
              <a:rPr lang="en-US" altLang="x-none" sz="2000" dirty="0" smtClean="0"/>
              <a:t> </a:t>
            </a:r>
            <a:r>
              <a:rPr lang="en-US" altLang="x-none" sz="2000" i="1" dirty="0" smtClean="0"/>
              <a:t>4-14%</a:t>
            </a:r>
          </a:p>
          <a:p>
            <a:pPr lvl="1">
              <a:lnSpc>
                <a:spcPct val="80000"/>
              </a:lnSpc>
            </a:pPr>
            <a:r>
              <a:rPr lang="en-US" altLang="x-none" sz="2000" b="1" dirty="0" smtClean="0"/>
              <a:t>MONO#</a:t>
            </a:r>
            <a:r>
              <a:rPr lang="en-US" altLang="x-none" sz="2000" dirty="0" smtClean="0"/>
              <a:t> </a:t>
            </a:r>
            <a:r>
              <a:rPr lang="en-US" altLang="x-none" sz="2000" i="1" dirty="0" smtClean="0"/>
              <a:t>4-16%</a:t>
            </a:r>
          </a:p>
          <a:p>
            <a:pPr lvl="1">
              <a:lnSpc>
                <a:spcPct val="80000"/>
              </a:lnSpc>
            </a:pPr>
            <a:r>
              <a:rPr lang="en-US" altLang="x-none" sz="2000" b="1" dirty="0" smtClean="0"/>
              <a:t>IRF</a:t>
            </a:r>
            <a:r>
              <a:rPr lang="en-US" altLang="x-none" sz="2000" dirty="0" smtClean="0"/>
              <a:t> </a:t>
            </a:r>
            <a:r>
              <a:rPr lang="en-US" altLang="x-none" sz="2000" i="1" dirty="0" smtClean="0"/>
              <a:t>12-23%</a:t>
            </a:r>
          </a:p>
          <a:p>
            <a:pPr lvl="1">
              <a:lnSpc>
                <a:spcPct val="80000"/>
              </a:lnSpc>
            </a:pPr>
            <a:r>
              <a:rPr lang="en-US" altLang="x-none" sz="2000" b="1" dirty="0" smtClean="0"/>
              <a:t>HPC</a:t>
            </a:r>
            <a:r>
              <a:rPr lang="en-US" altLang="x-none" sz="2000" dirty="0" smtClean="0"/>
              <a:t> </a:t>
            </a:r>
            <a:r>
              <a:rPr lang="en-US" altLang="x-none" sz="2000" i="1" dirty="0" smtClean="0"/>
              <a:t>2-6%</a:t>
            </a:r>
          </a:p>
          <a:p>
            <a:pPr lvl="1">
              <a:lnSpc>
                <a:spcPct val="80000"/>
              </a:lnSpc>
            </a:pPr>
            <a:r>
              <a:rPr lang="en-US" altLang="x-none" sz="2000" b="1" dirty="0" smtClean="0"/>
              <a:t>IG#</a:t>
            </a:r>
            <a:r>
              <a:rPr lang="en-US" altLang="x-none" sz="2000" dirty="0" smtClean="0"/>
              <a:t> </a:t>
            </a:r>
            <a:r>
              <a:rPr lang="en-US" altLang="x-none" sz="2000" i="1" dirty="0" smtClean="0"/>
              <a:t>3-7%</a:t>
            </a:r>
          </a:p>
          <a:p>
            <a:pPr lvl="1">
              <a:lnSpc>
                <a:spcPct val="80000"/>
              </a:lnSpc>
            </a:pPr>
            <a:r>
              <a:rPr lang="en-US" altLang="x-none" sz="2000" b="1" dirty="0" smtClean="0"/>
              <a:t>IG%</a:t>
            </a:r>
            <a:r>
              <a:rPr lang="en-US" altLang="x-none" sz="2000" dirty="0" smtClean="0"/>
              <a:t> </a:t>
            </a:r>
            <a:r>
              <a:rPr lang="en-US" altLang="x-none" sz="2000" i="1" dirty="0" smtClean="0"/>
              <a:t>2-4%</a:t>
            </a:r>
            <a:endParaRPr lang="en-US" altLang="x-none" sz="2000" i="1" dirty="0"/>
          </a:p>
        </p:txBody>
      </p:sp>
      <p:sp>
        <p:nvSpPr>
          <p:cNvPr id="6" name="Rectangle 6"/>
          <p:cNvSpPr>
            <a:spLocks noChangeArrowheads="1"/>
          </p:cNvSpPr>
          <p:nvPr/>
        </p:nvSpPr>
        <p:spPr bwMode="auto">
          <a:xfrm>
            <a:off x="7256780" y="3927316"/>
            <a:ext cx="3495675"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buBlip>
                <a:blip r:embed="rId3"/>
              </a:buBlip>
              <a:defRPr sz="2800">
                <a:solidFill>
                  <a:schemeClr val="tx1"/>
                </a:solidFill>
                <a:latin typeface="Arial" charset="0"/>
                <a:ea typeface="Arial" charset="0"/>
                <a:cs typeface="Arial" charset="0"/>
              </a:defRPr>
            </a:lvl1pPr>
            <a:lvl2pPr marL="742950" indent="-285750" algn="l">
              <a:buBlip>
                <a:blip r:embed="rId3"/>
              </a:buBlip>
              <a:defRPr sz="2400">
                <a:solidFill>
                  <a:schemeClr val="tx1"/>
                </a:solidFill>
                <a:latin typeface="Arial" charset="0"/>
                <a:ea typeface="Arial" charset="0"/>
                <a:cs typeface="Arial" charset="0"/>
              </a:defRPr>
            </a:lvl2pPr>
            <a:lvl3pPr marL="1143000" indent="-228600" algn="l">
              <a:buBlip>
                <a:blip r:embed="rId3"/>
              </a:buBlip>
              <a:defRPr sz="2000">
                <a:solidFill>
                  <a:schemeClr val="tx1"/>
                </a:solidFill>
                <a:latin typeface="Arial" charset="0"/>
                <a:ea typeface="Arial" charset="0"/>
                <a:cs typeface="Arial" charset="0"/>
              </a:defRPr>
            </a:lvl3pPr>
            <a:lvl4pPr marL="1600200" indent="-228600" algn="l">
              <a:buBlip>
                <a:blip r:embed="rId3"/>
              </a:buBlip>
              <a:defRPr>
                <a:solidFill>
                  <a:schemeClr val="tx1"/>
                </a:solidFill>
                <a:latin typeface="Arial" charset="0"/>
                <a:ea typeface="Arial" charset="0"/>
                <a:cs typeface="Arial" charset="0"/>
              </a:defRPr>
            </a:lvl4pPr>
            <a:lvl5pPr marL="2057400" indent="-228600" algn="l">
              <a:buBlip>
                <a:blip r:embed="rId3"/>
              </a:buBlip>
              <a:defRPr>
                <a:solidFill>
                  <a:schemeClr val="tx1"/>
                </a:solidFill>
                <a:latin typeface="Arial" charset="0"/>
                <a:ea typeface="Arial" charset="0"/>
                <a:cs typeface="Arial" charset="0"/>
              </a:defRPr>
            </a:lvl5pPr>
            <a:lvl6pPr marL="2514600" indent="-228600" fontAlgn="base">
              <a:spcBef>
                <a:spcPct val="20000"/>
              </a:spcBef>
              <a:spcAft>
                <a:spcPct val="0"/>
              </a:spcAft>
              <a:buBlip>
                <a:blip r:embed="rId3"/>
              </a:buBlip>
              <a:defRPr>
                <a:solidFill>
                  <a:schemeClr val="tx1"/>
                </a:solidFill>
                <a:latin typeface="Arial" charset="0"/>
                <a:ea typeface="Arial" charset="0"/>
                <a:cs typeface="Arial" charset="0"/>
              </a:defRPr>
            </a:lvl6pPr>
            <a:lvl7pPr marL="2971800" indent="-228600" fontAlgn="base">
              <a:spcBef>
                <a:spcPct val="20000"/>
              </a:spcBef>
              <a:spcAft>
                <a:spcPct val="0"/>
              </a:spcAft>
              <a:buBlip>
                <a:blip r:embed="rId3"/>
              </a:buBlip>
              <a:defRPr>
                <a:solidFill>
                  <a:schemeClr val="tx1"/>
                </a:solidFill>
                <a:latin typeface="Arial" charset="0"/>
                <a:ea typeface="Arial" charset="0"/>
                <a:cs typeface="Arial" charset="0"/>
              </a:defRPr>
            </a:lvl7pPr>
            <a:lvl8pPr marL="3429000" indent="-228600" fontAlgn="base">
              <a:spcBef>
                <a:spcPct val="20000"/>
              </a:spcBef>
              <a:spcAft>
                <a:spcPct val="0"/>
              </a:spcAft>
              <a:buBlip>
                <a:blip r:embed="rId3"/>
              </a:buBlip>
              <a:defRPr>
                <a:solidFill>
                  <a:schemeClr val="tx1"/>
                </a:solidFill>
                <a:latin typeface="Arial" charset="0"/>
                <a:ea typeface="Arial" charset="0"/>
                <a:cs typeface="Arial" charset="0"/>
              </a:defRPr>
            </a:lvl8pPr>
            <a:lvl9pPr marL="3886200" indent="-228600" fontAlgn="base">
              <a:spcBef>
                <a:spcPct val="20000"/>
              </a:spcBef>
              <a:spcAft>
                <a:spcPct val="0"/>
              </a:spcAft>
              <a:buBlip>
                <a:blip r:embed="rId3"/>
              </a:buBlip>
              <a:defRPr>
                <a:solidFill>
                  <a:schemeClr val="tx1"/>
                </a:solidFill>
                <a:latin typeface="Arial" charset="0"/>
                <a:ea typeface="Arial" charset="0"/>
                <a:cs typeface="Arial" charset="0"/>
              </a:defRPr>
            </a:lvl9pPr>
          </a:lstStyle>
          <a:p>
            <a:pPr>
              <a:lnSpc>
                <a:spcPct val="80000"/>
              </a:lnSpc>
              <a:buClrTx/>
              <a:buFontTx/>
              <a:buBlip>
                <a:blip r:embed="rId3"/>
              </a:buBlip>
            </a:pPr>
            <a:r>
              <a:rPr lang="en-US" altLang="x-none" sz="2400" b="1" i="0" dirty="0"/>
              <a:t>Increase over time</a:t>
            </a:r>
          </a:p>
          <a:p>
            <a:pPr lvl="1">
              <a:buClrTx/>
              <a:buFontTx/>
              <a:buBlip>
                <a:blip r:embed="rId3"/>
              </a:buBlip>
            </a:pPr>
            <a:r>
              <a:rPr lang="en-US" altLang="x-none" sz="2000" b="1" i="0" dirty="0"/>
              <a:t>MCV</a:t>
            </a:r>
            <a:r>
              <a:rPr lang="en-US" altLang="x-none" sz="2000" i="0" dirty="0"/>
              <a:t> </a:t>
            </a:r>
            <a:r>
              <a:rPr lang="en-US" altLang="x-none" sz="2000" dirty="0"/>
              <a:t>1-2%</a:t>
            </a:r>
          </a:p>
          <a:p>
            <a:pPr lvl="1">
              <a:buClrTx/>
              <a:buFontTx/>
              <a:buBlip>
                <a:blip r:embed="rId3"/>
              </a:buBlip>
            </a:pPr>
            <a:r>
              <a:rPr lang="en-US" altLang="x-none" sz="2000" b="1" i="0" dirty="0"/>
              <a:t>RDW-SD</a:t>
            </a:r>
            <a:r>
              <a:rPr lang="en-US" altLang="x-none" sz="2000" i="0" dirty="0"/>
              <a:t> </a:t>
            </a:r>
            <a:r>
              <a:rPr lang="en-US" altLang="x-none" sz="2000" dirty="0"/>
              <a:t>1-2%</a:t>
            </a:r>
          </a:p>
          <a:p>
            <a:pPr lvl="1">
              <a:buClrTx/>
              <a:buFontTx/>
              <a:buBlip>
                <a:blip r:embed="rId3"/>
              </a:buBlip>
            </a:pPr>
            <a:r>
              <a:rPr lang="en-US" altLang="x-none" sz="2000" b="1" i="0" dirty="0"/>
              <a:t>PLT-O</a:t>
            </a:r>
            <a:r>
              <a:rPr lang="en-US" altLang="x-none" sz="2000" i="0" dirty="0"/>
              <a:t>  </a:t>
            </a:r>
            <a:r>
              <a:rPr lang="en-US" altLang="x-none" sz="2000" dirty="0"/>
              <a:t>2-16%</a:t>
            </a:r>
          </a:p>
          <a:p>
            <a:pPr lvl="1">
              <a:buClrTx/>
              <a:buFontTx/>
              <a:buBlip>
                <a:blip r:embed="rId3"/>
              </a:buBlip>
            </a:pPr>
            <a:r>
              <a:rPr lang="en-US" altLang="x-none" sz="2000" b="1" i="0" dirty="0"/>
              <a:t>RET#</a:t>
            </a:r>
            <a:r>
              <a:rPr lang="en-US" altLang="x-none" sz="2000" i="0" dirty="0"/>
              <a:t> </a:t>
            </a:r>
            <a:r>
              <a:rPr lang="en-US" altLang="x-none" sz="2000" dirty="0"/>
              <a:t>6-15%</a:t>
            </a:r>
          </a:p>
          <a:p>
            <a:pPr lvl="1">
              <a:buClrTx/>
              <a:buFontTx/>
              <a:buBlip>
                <a:blip r:embed="rId3"/>
              </a:buBlip>
            </a:pPr>
            <a:r>
              <a:rPr lang="en-US" altLang="x-none" sz="2000" b="1" i="0" dirty="0"/>
              <a:t>RET%</a:t>
            </a:r>
            <a:r>
              <a:rPr lang="en-US" altLang="x-none" sz="2000" i="0" dirty="0"/>
              <a:t> </a:t>
            </a:r>
            <a:r>
              <a:rPr lang="en-US" altLang="x-none" sz="2000" dirty="0"/>
              <a:t>6-15%</a:t>
            </a:r>
          </a:p>
        </p:txBody>
      </p:sp>
      <p:sp>
        <p:nvSpPr>
          <p:cNvPr id="7" name="TextBox 6"/>
          <p:cNvSpPr txBox="1"/>
          <p:nvPr/>
        </p:nvSpPr>
        <p:spPr>
          <a:xfrm>
            <a:off x="1840230" y="1463040"/>
            <a:ext cx="3381851" cy="369332"/>
          </a:xfrm>
          <a:prstGeom prst="rect">
            <a:avLst/>
          </a:prstGeom>
          <a:noFill/>
        </p:spPr>
        <p:txBody>
          <a:bodyPr wrap="square" rtlCol="0">
            <a:spAutoFit/>
          </a:bodyPr>
          <a:lstStyle/>
          <a:p>
            <a:r>
              <a:rPr lang="en-US" smtClean="0"/>
              <a:t>Simple thresholds based</a:t>
            </a:r>
            <a:endParaRPr lang="en-US"/>
          </a:p>
        </p:txBody>
      </p:sp>
      <p:sp>
        <p:nvSpPr>
          <p:cNvPr id="8" name="TextBox 7"/>
          <p:cNvSpPr txBox="1"/>
          <p:nvPr/>
        </p:nvSpPr>
        <p:spPr>
          <a:xfrm>
            <a:off x="7462362" y="1242139"/>
            <a:ext cx="3381851" cy="369332"/>
          </a:xfrm>
          <a:prstGeom prst="rect">
            <a:avLst/>
          </a:prstGeom>
          <a:noFill/>
        </p:spPr>
        <p:txBody>
          <a:bodyPr wrap="square" rtlCol="0">
            <a:spAutoFit/>
          </a:bodyPr>
          <a:lstStyle/>
          <a:p>
            <a:r>
              <a:rPr lang="en-US" dirty="0" smtClean="0"/>
              <a:t>Manual trend observation</a:t>
            </a:r>
            <a:endParaRPr lang="en-US" dirty="0"/>
          </a:p>
        </p:txBody>
      </p:sp>
    </p:spTree>
    <p:extLst>
      <p:ext uri="{BB962C8B-B14F-4D97-AF65-F5344CB8AC3E}">
        <p14:creationId xmlns:p14="http://schemas.microsoft.com/office/powerpoint/2010/main" val="709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100"/>
                            </p:stCondLst>
                            <p:childTnLst>
                              <p:par>
                                <p:cTn id="9" presetID="10" presetClass="entr" presetSubtype="0" fill="hold" grpId="0" nodeType="after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33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impacting to sensitivity </a:t>
            </a:r>
            <a:endParaRPr lang="en-US" dirty="0"/>
          </a:p>
        </p:txBody>
      </p:sp>
      <p:sp>
        <p:nvSpPr>
          <p:cNvPr id="3" name="Content Placeholder 2"/>
          <p:cNvSpPr>
            <a:spLocks noGrp="1"/>
          </p:cNvSpPr>
          <p:nvPr>
            <p:ph idx="1"/>
          </p:nvPr>
        </p:nvSpPr>
        <p:spPr/>
        <p:txBody>
          <a:bodyPr>
            <a:normAutofit fontScale="70000" lnSpcReduction="20000"/>
          </a:bodyPr>
          <a:lstStyle/>
          <a:p>
            <a:pPr lvl="0" fontAlgn="ctr"/>
            <a:r>
              <a:rPr lang="en-US" dirty="0" smtClean="0"/>
              <a:t>The </a:t>
            </a:r>
            <a:r>
              <a:rPr lang="en-US" dirty="0"/>
              <a:t>IP flagging level set by the customer.  Most customers set to </a:t>
            </a:r>
            <a:r>
              <a:rPr lang="en-US" dirty="0" smtClean="0"/>
              <a:t>recommended </a:t>
            </a:r>
            <a:r>
              <a:rPr lang="en-US" dirty="0"/>
              <a:t>levels based on the type of the customer {Reference Lab, Hospital, Cancer Clinic, Children's}.  It is not known what the levels are set to in the analyzer.</a:t>
            </a:r>
          </a:p>
          <a:p>
            <a:pPr lvl="0" fontAlgn="ctr"/>
            <a:r>
              <a:rPr lang="en-US" dirty="0"/>
              <a:t>Where the analyzer parameters are calibrated by the field service engineer.  Calibration results can be determined by comparing an analyzers QC results to the QC of the analyzer's peers (or group).  Relative calibration values can be determined.</a:t>
            </a:r>
          </a:p>
          <a:p>
            <a:pPr lvl="0" fontAlgn="ctr"/>
            <a:r>
              <a:rPr lang="en-US" dirty="0"/>
              <a:t>Characteristics of the local population's blood which often changes season to season.</a:t>
            </a:r>
          </a:p>
          <a:p>
            <a:pPr lvl="0" fontAlgn="ctr"/>
            <a:r>
              <a:rPr lang="en-US" dirty="0"/>
              <a:t>How well the analyzer is mechanically running.  I.e. slight clogs in tubing, quality of the optical alignments, or drifts in pressures and temperatures may cause minor variation.  However, it is believed analyzer's quality of results are factored into the QC data recovery values.  Recall the QC material is 'simulated blood' and may not necessarily factor all conditions related to the measurements of whole blood (whole blood is patient blood).</a:t>
            </a:r>
          </a:p>
          <a:p>
            <a:pPr lvl="0" fontAlgn="ctr"/>
            <a:r>
              <a:rPr lang="en-US" dirty="0"/>
              <a:t>The software version number as some changes to the IP (Interpretive Protocol) algorithm which causes the IP levels to be different between software versions.  While these changes do not occur often, when they do, it is often to correct a problem yet we discover unintended consequences to these changes in the flagging levels.</a:t>
            </a:r>
          </a:p>
          <a:p>
            <a:endParaRPr lang="en-US" dirty="0"/>
          </a:p>
        </p:txBody>
      </p:sp>
    </p:spTree>
    <p:extLst>
      <p:ext uri="{BB962C8B-B14F-4D97-AF65-F5344CB8AC3E}">
        <p14:creationId xmlns:p14="http://schemas.microsoft.com/office/powerpoint/2010/main" val="36018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22621265"/>
              </p:ext>
            </p:extLst>
          </p:nvPr>
        </p:nvGraphicFramePr>
        <p:xfrm>
          <a:off x="420052" y="1841024"/>
          <a:ext cx="6734175" cy="1783080"/>
        </p:xfrm>
        <a:graphic>
          <a:graphicData uri="http://schemas.openxmlformats.org/drawingml/2006/table">
            <a:tbl>
              <a:tblPr firstRow="1" firstCol="1" bandRow="1"/>
              <a:tblGrid>
                <a:gridCol w="1346835"/>
                <a:gridCol w="5387340"/>
              </a:tblGrid>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ProductID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100" dirty="0">
                          <a:solidFill>
                            <a:srgbClr val="000000"/>
                          </a:solidFill>
                          <a:effectLst/>
                          <a:highlight>
                            <a:srgbClr val="FFFF00"/>
                          </a:highlight>
                          <a:latin typeface="Calibri" charset="0"/>
                          <a:ea typeface="Times New Roman" charset="0"/>
                        </a:rPr>
                        <a:t>CRM Unique System Product ID CRM.</a:t>
                      </a:r>
                      <a:endParaRPr lang="en-US" sz="1000" dirty="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IPUVersion</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The software version of the ProductID.  The software version controls an internal algorithm which impacts the values readings.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XBarMDateTime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Date-Time of the XBarM Reading</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WDF-X_XBarM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 Bar M Value for WDF-X</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WDF-Y_XBarM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 Bar M Value</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WDF-Z_XBarM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dirty="0">
                          <a:solidFill>
                            <a:srgbClr val="000000"/>
                          </a:solidFill>
                          <a:effectLst/>
                          <a:highlight>
                            <a:srgbClr val="FFFF00"/>
                          </a:highlight>
                          <a:latin typeface="Calibri" charset="0"/>
                          <a:ea typeface="Times New Roman" charset="0"/>
                        </a:rPr>
                        <a:t>X Bar M Value</a:t>
                      </a:r>
                      <a:endParaRPr lang="en-US" sz="1000" dirty="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bl>
          </a:graphicData>
        </a:graphic>
      </p:graphicFrame>
      <p:sp>
        <p:nvSpPr>
          <p:cNvPr id="9" name="Rectangle 1"/>
          <p:cNvSpPr>
            <a:spLocks noChangeArrowheads="1"/>
          </p:cNvSpPr>
          <p:nvPr/>
        </p:nvSpPr>
        <p:spPr bwMode="auto">
          <a:xfrm>
            <a:off x="3036888" y="2706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46194172"/>
              </p:ext>
            </p:extLst>
          </p:nvPr>
        </p:nvGraphicFramePr>
        <p:xfrm>
          <a:off x="1346123" y="3963988"/>
          <a:ext cx="6116955" cy="2590800"/>
        </p:xfrm>
        <a:graphic>
          <a:graphicData uri="http://schemas.openxmlformats.org/drawingml/2006/table">
            <a:tbl>
              <a:tblPr firstRow="1" firstCol="1" bandRow="1">
                <a:tableStyleId>{5C22544A-7EE6-4342-B048-85BDC9FD1C3A}</a:tableStyleId>
              </a:tblPr>
              <a:tblGrid>
                <a:gridCol w="1279525"/>
                <a:gridCol w="4837430"/>
              </a:tblGrid>
              <a:tr h="0">
                <a:tc>
                  <a:txBody>
                    <a:bodyPr/>
                    <a:lstStyle/>
                    <a:p>
                      <a:pPr marL="0" marR="0">
                        <a:spcBef>
                          <a:spcPts val="0"/>
                        </a:spcBef>
                        <a:spcAft>
                          <a:spcPts val="0"/>
                        </a:spcAft>
                      </a:pPr>
                      <a:r>
                        <a:rPr lang="en-US" sz="1100">
                          <a:effectLst/>
                        </a:rPr>
                        <a:t>ProductID </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dirty="0">
                          <a:effectLst/>
                        </a:rPr>
                        <a:t>Unique Analyzer Identifier</a:t>
                      </a:r>
                      <a:endParaRPr lang="en-US" sz="1000" dirty="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IPUVersion</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Software Version of the ProductID</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QCLotNumber</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Lot Number (8 digit)</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QCLotStartDate</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Start Date of QC Lot Number.  The lot only lasts 100 days and parameters drift over time.  Therefore, the analysis may need to know hold 'old' the lot is.</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Date-Time</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Date time of Value reading</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WDF-X</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WDF-Y</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WDF-Z</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 </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dirty="0">
                          <a:effectLst/>
                        </a:rPr>
                        <a:t> </a:t>
                      </a:r>
                      <a:endParaRPr lang="en-US" sz="1000" dirty="0">
                        <a:effectLst/>
                        <a:latin typeface="Times New Roman" charset="0"/>
                        <a:ea typeface="Times New Roman" charset="0"/>
                      </a:endParaRPr>
                    </a:p>
                  </a:txBody>
                  <a:tcPr marL="50800" marR="50800" marT="50800" marB="50800"/>
                </a:tc>
              </a:tr>
            </a:tbl>
          </a:graphicData>
        </a:graphic>
      </p:graphicFrame>
      <p:sp>
        <p:nvSpPr>
          <p:cNvPr id="11" name="Rectangle 1"/>
          <p:cNvSpPr>
            <a:spLocks noChangeArrowheads="1"/>
          </p:cNvSpPr>
          <p:nvPr/>
        </p:nvSpPr>
        <p:spPr bwMode="auto">
          <a:xfrm>
            <a:off x="2236788" y="3506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72553480"/>
              </p:ext>
            </p:extLst>
          </p:nvPr>
        </p:nvGraphicFramePr>
        <p:xfrm>
          <a:off x="7382674" y="858762"/>
          <a:ext cx="4776778" cy="4433964"/>
        </p:xfrm>
        <a:graphic>
          <a:graphicData uri="http://schemas.openxmlformats.org/drawingml/2006/table">
            <a:tbl>
              <a:tblPr firstRow="1" firstCol="1" bandRow="1">
                <a:tableStyleId>{5C22544A-7EE6-4342-B048-85BDC9FD1C3A}</a:tableStyleId>
              </a:tblPr>
              <a:tblGrid>
                <a:gridCol w="1594054"/>
                <a:gridCol w="3182724"/>
              </a:tblGrid>
              <a:tr h="190281">
                <a:tc>
                  <a:txBody>
                    <a:bodyPr/>
                    <a:lstStyle/>
                    <a:p>
                      <a:pPr marL="0" marR="0">
                        <a:spcBef>
                          <a:spcPts val="0"/>
                        </a:spcBef>
                        <a:spcAft>
                          <a:spcPts val="0"/>
                        </a:spcAft>
                      </a:pPr>
                      <a:r>
                        <a:rPr lang="en-US" sz="800">
                          <a:effectLst/>
                        </a:rPr>
                        <a:t>Field</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Description</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ProductID</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Unique ID of Analyzer</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Date-Time</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Date Time of the reading.  Typically once per day.</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IPUVersion</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Software version of the ProductID.  </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CBCCounter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Absolute counter of the CBC or Complete Blood Counters since last report.  This could include Whole Blood or QC samples.</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DIFFCounter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Absolute counter of the Diff channel since last report.  Could include counts for both QC and WholeBlood.</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WBModeCounter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This counts the number of time whole blood is analyzed.  A QC sample would not increment this counter.</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WBCAbnSctCounter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IGPresentIPCounter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BlastIPCounter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LeftShiftIPCounter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AtypicalLymphIPCounter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AbnLymphIPCounter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DimorphicPopulationIPCounter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RETAbnSctIPCounter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RBCAgglutionationIPCounter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BlastAbnLymphoIPCounter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PRBSIPCounter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PLTAbnSctIPCounter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PLTClumpIPCounter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FragmentIPCounter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dirty="0">
                          <a:effectLst/>
                        </a:rPr>
                        <a:t> </a:t>
                      </a:r>
                      <a:endParaRPr lang="en-US" sz="700" dirty="0">
                        <a:effectLst/>
                        <a:latin typeface="Times New Roman" charset="0"/>
                        <a:ea typeface="Times New Roman" charset="0"/>
                      </a:endParaRPr>
                    </a:p>
                  </a:txBody>
                  <a:tcPr marL="35902" marR="35902" marT="35902" marB="35902"/>
                </a:tc>
              </a:tr>
            </a:tbl>
          </a:graphicData>
        </a:graphic>
      </p:graphicFrame>
      <p:sp>
        <p:nvSpPr>
          <p:cNvPr id="13" name="TextBox 12"/>
          <p:cNvSpPr txBox="1"/>
          <p:nvPr/>
        </p:nvSpPr>
        <p:spPr>
          <a:xfrm>
            <a:off x="838200" y="1497330"/>
            <a:ext cx="1162498" cy="369332"/>
          </a:xfrm>
          <a:prstGeom prst="rect">
            <a:avLst/>
          </a:prstGeom>
          <a:noFill/>
        </p:spPr>
        <p:txBody>
          <a:bodyPr wrap="none" rtlCol="0">
            <a:spAutoFit/>
          </a:bodyPr>
          <a:lstStyle/>
          <a:p>
            <a:r>
              <a:rPr lang="en-US" dirty="0" smtClean="0"/>
              <a:t>X Bar Data</a:t>
            </a:r>
            <a:endParaRPr lang="en-US" dirty="0"/>
          </a:p>
        </p:txBody>
      </p:sp>
      <p:sp>
        <p:nvSpPr>
          <p:cNvPr id="14" name="TextBox 13"/>
          <p:cNvSpPr txBox="1"/>
          <p:nvPr/>
        </p:nvSpPr>
        <p:spPr>
          <a:xfrm>
            <a:off x="3036888" y="3621088"/>
            <a:ext cx="952505" cy="369332"/>
          </a:xfrm>
          <a:prstGeom prst="rect">
            <a:avLst/>
          </a:prstGeom>
          <a:noFill/>
        </p:spPr>
        <p:txBody>
          <a:bodyPr wrap="none" rtlCol="0">
            <a:spAutoFit/>
          </a:bodyPr>
          <a:lstStyle/>
          <a:p>
            <a:r>
              <a:rPr lang="en-US" smtClean="0"/>
              <a:t>QC Data</a:t>
            </a:r>
            <a:endParaRPr lang="en-US" dirty="0"/>
          </a:p>
        </p:txBody>
      </p:sp>
      <p:sp>
        <p:nvSpPr>
          <p:cNvPr id="15" name="TextBox 14"/>
          <p:cNvSpPr txBox="1"/>
          <p:nvPr/>
        </p:nvSpPr>
        <p:spPr>
          <a:xfrm>
            <a:off x="8538528" y="365125"/>
            <a:ext cx="1425840" cy="369332"/>
          </a:xfrm>
          <a:prstGeom prst="rect">
            <a:avLst/>
          </a:prstGeom>
          <a:noFill/>
        </p:spPr>
        <p:txBody>
          <a:bodyPr wrap="none" rtlCol="0">
            <a:spAutoFit/>
          </a:bodyPr>
          <a:lstStyle/>
          <a:p>
            <a:r>
              <a:rPr lang="en-US" dirty="0" smtClean="0"/>
              <a:t>Flagging data</a:t>
            </a:r>
            <a:endParaRPr lang="en-US" dirty="0"/>
          </a:p>
        </p:txBody>
      </p:sp>
    </p:spTree>
    <p:extLst>
      <p:ext uri="{BB962C8B-B14F-4D97-AF65-F5344CB8AC3E}">
        <p14:creationId xmlns:p14="http://schemas.microsoft.com/office/powerpoint/2010/main" val="472234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 </a:t>
            </a:r>
            <a:endParaRPr lang="en-US" dirty="0"/>
          </a:p>
        </p:txBody>
      </p:sp>
      <p:graphicFrame>
        <p:nvGraphicFramePr>
          <p:cNvPr id="4" name="Diagram 3"/>
          <p:cNvGraphicFramePr/>
          <p:nvPr>
            <p:extLst>
              <p:ext uri="{D42A27DB-BD31-4B8C-83A1-F6EECF244321}">
                <p14:modId xmlns:p14="http://schemas.microsoft.com/office/powerpoint/2010/main" val="156360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5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74675" y="1881187"/>
            <a:ext cx="5727700" cy="3095625"/>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64300" y="2976880"/>
            <a:ext cx="5727700" cy="3075940"/>
          </a:xfrm>
          <a:prstGeom prst="rect">
            <a:avLst/>
          </a:prstGeom>
          <a:noFill/>
          <a:ln>
            <a:noFill/>
          </a:ln>
        </p:spPr>
      </p:pic>
    </p:spTree>
    <p:extLst>
      <p:ext uri="{BB962C8B-B14F-4D97-AF65-F5344CB8AC3E}">
        <p14:creationId xmlns:p14="http://schemas.microsoft.com/office/powerpoint/2010/main" val="164738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model</a:t>
            </a:r>
            <a:endParaRPr lang="en-US" dirty="0"/>
          </a:p>
        </p:txBody>
      </p:sp>
      <p:pic>
        <p:nvPicPr>
          <p:cNvPr id="4" name="Picture 3"/>
          <p:cNvPicPr>
            <a:picLocks noChangeAspect="1"/>
          </p:cNvPicPr>
          <p:nvPr/>
        </p:nvPicPr>
        <p:blipFill>
          <a:blip r:embed="rId2"/>
          <a:stretch>
            <a:fillRect/>
          </a:stretch>
        </p:blipFill>
        <p:spPr>
          <a:xfrm>
            <a:off x="5445978" y="3086100"/>
            <a:ext cx="6746022" cy="3558662"/>
          </a:xfrm>
          <a:prstGeom prst="rect">
            <a:avLst/>
          </a:prstGeom>
        </p:spPr>
      </p:pic>
      <p:pic>
        <p:nvPicPr>
          <p:cNvPr id="5" name="Picture 4"/>
          <p:cNvPicPr>
            <a:picLocks noChangeAspect="1"/>
          </p:cNvPicPr>
          <p:nvPr/>
        </p:nvPicPr>
        <p:blipFill>
          <a:blip r:embed="rId3"/>
          <a:stretch>
            <a:fillRect/>
          </a:stretch>
        </p:blipFill>
        <p:spPr>
          <a:xfrm>
            <a:off x="0" y="2224087"/>
            <a:ext cx="5181600" cy="3467100"/>
          </a:xfrm>
          <a:prstGeom prst="rect">
            <a:avLst/>
          </a:prstGeom>
        </p:spPr>
      </p:pic>
      <p:sp>
        <p:nvSpPr>
          <p:cNvPr id="6" name="TextBox 5"/>
          <p:cNvSpPr txBox="1"/>
          <p:nvPr/>
        </p:nvSpPr>
        <p:spPr>
          <a:xfrm>
            <a:off x="6586538" y="2114550"/>
            <a:ext cx="3314700" cy="369332"/>
          </a:xfrm>
          <a:prstGeom prst="rect">
            <a:avLst/>
          </a:prstGeom>
          <a:noFill/>
        </p:spPr>
        <p:txBody>
          <a:bodyPr wrap="square" rtlCol="0">
            <a:spAutoFit/>
          </a:bodyPr>
          <a:lstStyle/>
          <a:p>
            <a:r>
              <a:rPr lang="en-US" smtClean="0"/>
              <a:t>Anomaly detected</a:t>
            </a:r>
            <a:endParaRPr lang="en-US"/>
          </a:p>
        </p:txBody>
      </p:sp>
      <p:sp>
        <p:nvSpPr>
          <p:cNvPr id="7" name="TextBox 6"/>
          <p:cNvSpPr txBox="1"/>
          <p:nvPr/>
        </p:nvSpPr>
        <p:spPr>
          <a:xfrm>
            <a:off x="933450" y="1690688"/>
            <a:ext cx="4512528" cy="646331"/>
          </a:xfrm>
          <a:prstGeom prst="rect">
            <a:avLst/>
          </a:prstGeom>
          <a:noFill/>
        </p:spPr>
        <p:txBody>
          <a:bodyPr wrap="square" rtlCol="0">
            <a:spAutoFit/>
          </a:bodyPr>
          <a:lstStyle/>
          <a:p>
            <a:r>
              <a:rPr lang="en-US" dirty="0" smtClean="0"/>
              <a:t>Prediction based </a:t>
            </a:r>
            <a:r>
              <a:rPr lang="en-US" smtClean="0"/>
              <a:t>on Recurrent Neural Network on time series data</a:t>
            </a:r>
            <a:endParaRPr lang="en-US"/>
          </a:p>
        </p:txBody>
      </p:sp>
      <p:cxnSp>
        <p:nvCxnSpPr>
          <p:cNvPr id="10" name="Straight Arrow Connector 9"/>
          <p:cNvCxnSpPr/>
          <p:nvPr/>
        </p:nvCxnSpPr>
        <p:spPr>
          <a:xfrm>
            <a:off x="7052310" y="2556391"/>
            <a:ext cx="994410" cy="1089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2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704</Words>
  <Application>Microsoft Macintosh PowerPoint</Application>
  <PresentationFormat>Widescreen</PresentationFormat>
  <Paragraphs>115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Arial</vt:lpstr>
      <vt:lpstr>Times New Roman</vt:lpstr>
      <vt:lpstr>Office Theme</vt:lpstr>
      <vt:lpstr>Blood analyzers data anomaly detection</vt:lpstr>
      <vt:lpstr>Problem statement</vt:lpstr>
      <vt:lpstr>Current anomaly detection mechanism</vt:lpstr>
      <vt:lpstr>Factors impacting to sensitivity </vt:lpstr>
      <vt:lpstr>Data</vt:lpstr>
      <vt:lpstr>Our approach </vt:lpstr>
      <vt:lpstr>Exploratory analysis</vt:lpstr>
      <vt:lpstr>Prediction model</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analyzer machine data anomaly detection</dc:title>
  <dc:creator>Truong Giang nguyen</dc:creator>
  <cp:lastModifiedBy>Truong Giang nguyen</cp:lastModifiedBy>
  <cp:revision>4</cp:revision>
  <dcterms:created xsi:type="dcterms:W3CDTF">2017-07-05T23:23:23Z</dcterms:created>
  <dcterms:modified xsi:type="dcterms:W3CDTF">2017-07-05T23:50:46Z</dcterms:modified>
</cp:coreProperties>
</file>